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Default Extension="gif" ContentType="image/gif"/>
  <Default Extension="mp4" ContentType="video/unknown"/>
  <Default Extension="png" ContentType="image/png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embedTrueTypeFonts="1" saveSubsetFonts="1">
  <p:sldMasterIdLst>
    <p:sldMasterId id="2147483693" r:id="rId27"/>
    <p:sldMasterId id="2147483694" r:id="rId29"/>
  </p:sldMasterIdLst>
  <p:sldIdLst>
    <p:sldId id="271" r:id="rId31"/>
    <p:sldId id="273" r:id="rId32"/>
    <p:sldId id="280" r:id="rId33"/>
    <p:sldId id="289" r:id="rId34"/>
    <p:sldId id="293" r:id="rId35"/>
    <p:sldId id="294" r:id="rId36"/>
    <p:sldId id="295" r:id="rId37"/>
    <p:sldId id="296" r:id="rId38"/>
    <p:sldId id="291" r:id="rId39"/>
    <p:sldId id="292" r:id="rId40"/>
    <p:sldId id="288" r:id="rId41"/>
  </p:sldIdLst>
  <p:sldSz cx="12192000" cy="6858000"/>
  <p:notesSz cx="6858000" cy="9144000"/>
  <p:embeddedFontLst>
    <p:embeddedFont>
      <p:font typeface="맑은 고딕" pitchFamily="50" charset="-127"/>
      <p:regular r:id="rId1"/>
      <p:bold r:id="rId4"/>
    </p:embeddedFont>
    <p:embeddedFont>
      <p:font typeface="HY강B" pitchFamily="18" charset="-127"/>
      <p:regular r:id="rId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51" userDrawn="1">
          <p15:clr>
            <a:srgbClr val="A4A3A4"/>
          </p15:clr>
        </p15:guide>
        <p15:guide id="3" pos="7509" userDrawn="1">
          <p15:clr>
            <a:srgbClr val="A4A3A4"/>
          </p15:clr>
        </p15:guide>
        <p15:guide id="4" orient="horz" pos="635" userDrawn="1">
          <p15:clr>
            <a:srgbClr val="A4A3A4"/>
          </p15:clr>
        </p15:guide>
        <p15:guide id="5" pos="38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F22D42"/>
    <a:srgbClr val="000A29"/>
    <a:srgbClr val="62A9E4"/>
    <a:srgbClr val="00A1C7"/>
    <a:srgbClr val="00011F"/>
    <a:srgbClr val="15226D"/>
    <a:srgbClr val="131E63"/>
    <a:srgbClr val="1C2D90"/>
    <a:srgbClr val="2236A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3441" autoAdjust="0"/>
    <p:restoredTop sz="94662" autoAdjust="0"/>
  </p:normalViewPr>
  <p:slideViewPr>
    <p:cSldViewPr snapToGrid="0" snapToObjects="1">
      <p:cViewPr>
        <p:scale>
          <a:sx n="66" d="100"/>
          <a:sy n="66" d="100"/>
        </p:scale>
        <p:origin x="-653" y="43"/>
      </p:cViewPr>
      <p:guideLst>
        <p:guide orient="horz" pos="4151"/>
        <p:guide pos="7509"/>
        <p:guide orient="horz" pos="635"/>
        <p:guide pos="383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131"/>
    </p:cViewPr>
  </p:sorter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font1.fntdata"></Relationship><Relationship Id="rId2" Type="http://schemas.openxmlformats.org/officeDocument/2006/relationships/font" Target="fonts/font3.fntdata"></Relationship><Relationship Id="rId3" Type="http://schemas.openxmlformats.org/officeDocument/2006/relationships/tableStyles" Target="tableStyles.xml"></Relationship><Relationship Id="rId4" Type="http://schemas.openxmlformats.org/officeDocument/2006/relationships/font" Target="fonts/font2.fntdata"></Relationship><Relationship Id="rId27" Type="http://schemas.openxmlformats.org/officeDocument/2006/relationships/slideMaster" Target="slideMasters/slideMaster1.xml"></Relationship><Relationship Id="rId28" Type="http://schemas.openxmlformats.org/officeDocument/2006/relationships/theme" Target="theme/theme1.xml"></Relationship><Relationship Id="rId29" Type="http://schemas.openxmlformats.org/officeDocument/2006/relationships/slideMaster" Target="slideMasters/slideMaster2.xml"></Relationship><Relationship Id="rId31" Type="http://schemas.openxmlformats.org/officeDocument/2006/relationships/slide" Target="slides/slide1.xml"></Relationship><Relationship Id="rId32" Type="http://schemas.openxmlformats.org/officeDocument/2006/relationships/slide" Target="slides/slide2.xml"></Relationship><Relationship Id="rId33" Type="http://schemas.openxmlformats.org/officeDocument/2006/relationships/slide" Target="slides/slide3.xml"></Relationship><Relationship Id="rId34" Type="http://schemas.openxmlformats.org/officeDocument/2006/relationships/slide" Target="slides/slide4.xml"></Relationship><Relationship Id="rId35" Type="http://schemas.openxmlformats.org/officeDocument/2006/relationships/slide" Target="slides/slide5.xml"></Relationship><Relationship Id="rId36" Type="http://schemas.openxmlformats.org/officeDocument/2006/relationships/slide" Target="slides/slide6.xml"></Relationship><Relationship Id="rId37" Type="http://schemas.openxmlformats.org/officeDocument/2006/relationships/slide" Target="slides/slide7.xml"></Relationship><Relationship Id="rId38" Type="http://schemas.openxmlformats.org/officeDocument/2006/relationships/slide" Target="slides/slide8.xml"></Relationship><Relationship Id="rId39" Type="http://schemas.openxmlformats.org/officeDocument/2006/relationships/slide" Target="slides/slide9.xml"></Relationship><Relationship Id="rId40" Type="http://schemas.openxmlformats.org/officeDocument/2006/relationships/slide" Target="slides/slide10.xml"></Relationship><Relationship Id="rId41" Type="http://schemas.openxmlformats.org/officeDocument/2006/relationships/slide" Target="slides/slide11.xml"></Relationship><Relationship Id="rId42" Type="http://schemas.openxmlformats.org/officeDocument/2006/relationships/viewProps" Target="viewProps.xml"></Relationship><Relationship Id="rId43" Type="http://schemas.openxmlformats.org/officeDocument/2006/relationships/presProps" Target="presProps.xml"></Relationship></Relationships>
</file>

<file path=ppt/media/fImage1582682198467.png>
</file>

<file path=ppt/media/fImage16554321841.png>
</file>

<file path=ppt/media/fImage166762368467.png>
</file>

<file path=ppt/media/fImage169662696334.jpeg>
</file>

<file path=ppt/media/fImage2085116541.jpeg>
</file>

<file path=ppt/media/fImage2207527641.jpeg>
</file>

<file path=ppt/media/fImage5901382778467.png>
</file>

<file path=ppt/media/fImage660438741.jpeg>
</file>

<file path=ppt/media/image1.jpeg>
</file>

<file path=ppt/media/image11.jpg>
</file>

<file path=ppt/media/image2.jpeg>
</file>

<file path=ppt/media/media19301204.mp4>
</file>

<file path=ppt/media/media26105587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660438741.jpeg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Picture 2" descr="http://postfiles4.naver.net/20101110_195/lmlm4864_1289377936723BcAr5_JPEG/%B1%D7%B7%B9%C0%CC.jpg?type=w3"/>
          <p:cNvPicPr preferRelativeResize="0">
            <a:picLocks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</p:pic>
    </p:spTree>
    <p:extLst>
      <p:ext uri="{BB962C8B-B14F-4D97-AF65-F5344CB8AC3E}">
        <p14:creationId xmlns:p14="http://schemas.microsoft.com/office/powerpoint/2010/main" val="2427659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90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49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4635" cy="23882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cap="none" dirty="0" smtClean="0" b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부제목 2"/>
          <p:cNvSpPr txBox="1">
            <a:spLocks/>
          </p:cNvSpPr>
          <p:nvPr>
            <p:ph type="subTitle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  <p:pic>
        <p:nvPicPr>
          <p:cNvPr id="7" name="그림 6" descr="C:/Users/ë°ì¤í/AppData/Roaming/PolarisOffice/ETemp/11984_19388832/fImage660438741.jpeg"/>
          <p:cNvPicPr>
            <a:picLocks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0" y="0"/>
            <a:ext cx="12192635" cy="6858635"/>
          </a:xfrm>
          <a:prstGeom prst="rect"/>
          <a:gradFill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/>
          </a:gradFill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cap="none" dirty="0" smtClean="0" b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내용 개체 틀 3"/>
          <p:cNvSpPr txBox="1">
            <a:spLocks/>
          </p:cNvSpPr>
          <p:nvPr>
            <p:ph type="obj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날짜 개체 틀 4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6" name="바닥글 개체 틀 5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1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내용 개체 틀 3"/>
          <p:cNvSpPr txBox="1">
            <a:spLocks/>
          </p:cNvSpPr>
          <p:nvPr>
            <p:ph type="obj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텍스트 개체 틀 4"/>
          <p:cNvSpPr txBox="1">
            <a:spLocks/>
          </p:cNvSpPr>
          <p:nvPr>
            <p:ph type="body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1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6" name="내용 개체 틀 5"/>
          <p:cNvSpPr txBox="1">
            <a:spLocks/>
          </p:cNvSpPr>
          <p:nvPr>
            <p:ph type="obj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날짜 개체 틀 6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8" name="바닥글 개체 틀 7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9" name="슬라이드 번호 개체 틀 8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날짜 개체 틀 2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4" name="바닥글 개체 틀 3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5" name="슬라이드 번호 개체 틀 4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3" name="바닥글 개체 틀 2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/>
          </p:cNvSpPr>
          <p:nvPr>
            <p:ph type="obj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텍스트 개체 틀 3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6" name="바닥글 개체 틀 5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2391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그림 개체 틀 2"/>
          <p:cNvSpPr txBox="1">
            <a:spLocks/>
          </p:cNvSpPr>
          <p:nvPr>
            <p:ph type="pic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텍스트 개체 틀 3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6" name="바닥글 개체 틀 5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/>
          </p:cNvSpPr>
          <p:nvPr>
            <p:ph type="body" orient="vert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/>
          </p:cNvSpPr>
          <p:nvPr>
            <p:ph type="body" orient="vert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7658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205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053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0612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000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7787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7912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Relationship Id="rId2" Type="http://schemas.openxmlformats.org/officeDocument/2006/relationships/slideLayout" Target="../slideLayouts/slideLayout13.xml"></Relationship><Relationship Id="rId3" Type="http://schemas.openxmlformats.org/officeDocument/2006/relationships/slideLayout" Target="../slideLayouts/slideLayout14.xml"></Relationship><Relationship Id="rId4" Type="http://schemas.openxmlformats.org/officeDocument/2006/relationships/slideLayout" Target="../slideLayouts/slideLayout15.xml"></Relationship><Relationship Id="rId5" Type="http://schemas.openxmlformats.org/officeDocument/2006/relationships/slideLayout" Target="../slideLayouts/slideLayout16.xml"></Relationship><Relationship Id="rId6" Type="http://schemas.openxmlformats.org/officeDocument/2006/relationships/slideLayout" Target="../slideLayouts/slideLayout17.xml"></Relationship><Relationship Id="rId7" Type="http://schemas.openxmlformats.org/officeDocument/2006/relationships/slideLayout" Target="../slideLayouts/slideLayout18.xml"></Relationship><Relationship Id="rId8" Type="http://schemas.openxmlformats.org/officeDocument/2006/relationships/slideLayout" Target="../slideLayouts/slideLayout19.xml"></Relationship><Relationship Id="rId9" Type="http://schemas.openxmlformats.org/officeDocument/2006/relationships/slideLayout" Target="../slideLayouts/slideLayout20.xml"></Relationship><Relationship Id="rId10" Type="http://schemas.openxmlformats.org/officeDocument/2006/relationships/slideLayout" Target="../slideLayouts/slideLayout21.xml"></Relationship><Relationship Id="rId11" Type="http://schemas.openxmlformats.org/officeDocument/2006/relationships/slideLayout" Target="../slideLayouts/slideLayout22.xml"></Relationship><Relationship Id="rId12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2A553-A925-4E74-8601-C2E97F33FB5F}" type="datetimeFigureOut">
              <a:rPr lang="ko-KR" altLang="en-US" smtClean="0"/>
              <a:t>2016-10-12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0788C-73CB-4120-8227-3B79F39448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0373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2016-10-12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rgbClr val="000000"/>
          </a:solidFill>
          <a:latin typeface="±¼¸²"/>
          <a:ea typeface="±¼¸²"/>
        </a:defRPr>
      </a:lvl1pPr>
    </p:titleStyle>
    <p:bodyStyle>
      <a:lvl1pPr algn="l" marL="342900" indent="-342900" defTabSz="914400" latinLnBrk="1">
        <a:spcBef>
          <a:spcPct val="20000"/>
        </a:spcBef>
        <a:buFont typeface="±¼¸²"/>
        <a:buChar char="•"/>
        <a:defRPr lang="ko-KR" smtClean="0" sz="2800" baseline="0">
          <a:solidFill>
            <a:srgbClr val="000000"/>
          </a:solidFill>
          <a:latin typeface="±¼¸²"/>
          <a:ea typeface="±¼¸²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●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»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rgbClr val="000000"/>
          </a:solidFill>
          <a:latin typeface="±¼¸²"/>
          <a:ea typeface="±¼¸²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/Relationships>
</file>

<file path=ppt/slides/_rels/slide11.xml.rels><?xml version="1.0" encoding="UTF-8"?>
<Relationships xmlns="http://schemas.openxmlformats.org/package/2006/relationships"><Relationship Id="rId2" Type="http://schemas.openxmlformats.org/officeDocument/2006/relationships/image" Target="../media/image11.jpg"></Relationship><Relationship Id="rId3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image" Target="../media/image2.jpeg"></Relationship><Relationship Id="rId3" Type="http://schemas.openxmlformats.org/officeDocument/2006/relationships/slideLayout" Target="../slideLayouts/slideLayout7.xml"></Relationship></Relationships>
</file>

<file path=ppt/slides/_rels/slide4.xml.rels><?xml version="1.0" encoding="UTF-8"?>
<Relationships xmlns="http://schemas.openxmlformats.org/package/2006/relationships"><Relationship Id="rId7" Type="http://schemas.openxmlformats.org/officeDocument/2006/relationships/image" Target="../media/fImage16554321841.png"></Relationship><Relationship Id="rId8" Type="http://schemas.openxmlformats.org/officeDocument/2006/relationships/video" Target="../media/media19301204.mp4"></Relationship><Relationship Id="rId9" Type="http://schemas.microsoft.com/office/2007/relationships/media" Target="../media/media19301204.mp4"></Relationship><Relationship Id="rId10" Type="http://schemas.openxmlformats.org/officeDocument/2006/relationships/image" Target="../media/fImage1582682198467.png"></Relationship><Relationship Id="rId11" Type="http://schemas.openxmlformats.org/officeDocument/2006/relationships/video" Target="../media/media26105587.mp4"></Relationship><Relationship Id="rId12" Type="http://schemas.microsoft.com/office/2007/relationships/media" Target="../media/media26105587.mp4"></Relationship><Relationship Id="rId13" Type="http://schemas.openxmlformats.org/officeDocument/2006/relationships/hyperlink" Target="" TargetMode="External"></Relationship><Relationship Id="rId14" Type="http://schemas.openxmlformats.org/officeDocument/2006/relationships/hyperlink" Target="" TargetMode="External"></Relationship><Relationship Id="rId15" Type="http://schemas.openxmlformats.org/officeDocument/2006/relationships/hyperlink" Target="" TargetMode="External"></Relationship><Relationship Id="rId16" Type="http://schemas.openxmlformats.org/officeDocument/2006/relationships/hyperlink" Target="" TargetMode="External"></Relationship><Relationship Id="rId17" Type="http://schemas.openxmlformats.org/officeDocument/2006/relationships/slideLayout" Target="../slideLayouts/slideLayout7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image" Target="../media/fImage169662696334.jpeg"></Relationship><Relationship Id="rId3" Type="http://schemas.openxmlformats.org/officeDocument/2006/relationships/slideLayout" Target="../slideLayouts/slideLayout7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image" Target="../media/fImage2207527641.jpeg"></Relationship><Relationship Id="rId3" Type="http://schemas.openxmlformats.org/officeDocument/2006/relationships/image" Target="../media/fImage5901382778467.png"></Relationship><Relationship Id="rId4" Type="http://schemas.openxmlformats.org/officeDocument/2006/relationships/slideLayout" Target="../slideLayouts/slideLayout7.xml"></Relationship></Relationships>
</file>

<file path=ppt/slides/_rels/slide7.xml.rels><?xml version="1.0" encoding="UTF-8"?>
<Relationships xmlns="http://schemas.openxmlformats.org/package/2006/relationships"><Relationship Id="rId4" Type="http://schemas.openxmlformats.org/officeDocument/2006/relationships/image" Target="../media/fImage2085116541.jpeg"></Relationship><Relationship Id="rId5" Type="http://schemas.openxmlformats.org/officeDocument/2006/relationships/slideLayout" Target="../slideLayouts/slideLayout7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166762368467.png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455285" y="2928620"/>
            <a:ext cx="5256530" cy="769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Designed by Team 5</a:t>
            </a:r>
            <a:endParaRPr lang="ko-KR" altLang="en-US" sz="4400" b="1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00A2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455285" y="3736975"/>
            <a:ext cx="3110230" cy="831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김대희</a:t>
            </a:r>
            <a:r>
              <a:rPr lang="en-US" altLang="ko-KR" sz="2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2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양영진</a:t>
            </a:r>
            <a:r>
              <a:rPr lang="en-US" altLang="ko-KR" sz="2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2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박준형</a:t>
            </a:r>
            <a:r>
              <a:rPr lang="en-US" altLang="ko-KR" sz="2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ko-KR" altLang="en-US" sz="2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박종환</a:t>
            </a:r>
            <a:r>
              <a:rPr lang="en-US" altLang="ko-KR" sz="2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2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권기곤</a:t>
            </a:r>
            <a:r>
              <a:rPr lang="en-US" altLang="ko-KR" sz="2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2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이상은</a:t>
            </a:r>
            <a:endParaRPr lang="ko-KR" altLang="en-US" sz="2400" b="1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00A2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232535" y="1520190"/>
            <a:ext cx="3816985" cy="3816985"/>
            <a:chOff x="1232535" y="1520190"/>
            <a:chExt cx="3816985" cy="3816985"/>
          </a:xfrm>
        </p:grpSpPr>
        <p:sp>
          <p:nvSpPr>
            <p:cNvPr id="2" name="도넛 1"/>
            <p:cNvSpPr/>
            <p:nvPr/>
          </p:nvSpPr>
          <p:spPr>
            <a:xfrm>
              <a:off x="1232535" y="1520190"/>
              <a:ext cx="3816985" cy="3816985"/>
            </a:xfrm>
            <a:prstGeom prst="donut">
              <a:avLst>
                <a:gd name="adj" fmla="val 7562"/>
              </a:avLst>
            </a:prstGeom>
            <a:gradFill flip="none" rotWithShape="1">
              <a:gsLst>
                <a:gs pos="0">
                  <a:srgbClr val="C00000"/>
                </a:gs>
                <a:gs pos="100000">
                  <a:srgbClr val="00A1C7"/>
                </a:gs>
              </a:gsLst>
              <a:lin ang="1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1688465" y="2705735"/>
              <a:ext cx="2905125" cy="21234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400" b="1" spc="-15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000A2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Robot Arm</a:t>
              </a:r>
            </a:p>
            <a:p>
              <a:pPr algn="ctr"/>
              <a:r>
                <a:rPr lang="en-US" altLang="ko-KR" sz="4400" b="1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000A2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RC car</a:t>
              </a:r>
            </a:p>
            <a:p>
              <a:pPr algn="ctr"/>
              <a:endParaRPr lang="ko-KR" altLang="en-US" sz="4400" b="1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0161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도넛 5"/>
          <p:cNvSpPr>
            <a:spLocks/>
          </p:cNvSpPr>
          <p:nvPr/>
        </p:nvSpPr>
        <p:spPr>
          <a:xfrm rot="18000000">
            <a:off x="-2174240" y="-2626995"/>
            <a:ext cx="3817620" cy="3817620"/>
          </a:xfrm>
          <a:prstGeom prst="donut">
            <a:avLst>
              <a:gd name="adj" fmla="val 4292"/>
            </a:avLst>
          </a:prstGeom>
          <a:gradFill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9" name="직사각형 18"/>
          <p:cNvSpPr>
            <a:spLocks/>
          </p:cNvSpPr>
          <p:nvPr/>
        </p:nvSpPr>
        <p:spPr>
          <a:xfrm rot="0">
            <a:off x="1218565" y="424815"/>
            <a:ext cx="1469390" cy="64579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보완점</a:t>
            </a:r>
            <a:endParaRPr lang="ko-KR" altLang="en-US" sz="36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3" name="직사각형 22"/>
          <p:cNvSpPr>
            <a:spLocks/>
          </p:cNvSpPr>
          <p:nvPr/>
        </p:nvSpPr>
        <p:spPr>
          <a:xfrm rot="0">
            <a:off x="1433195" y="1536065"/>
            <a:ext cx="9334500" cy="341439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자동주행의 면에서 실제 차도에서 자동주행이 라인트레이서 만으로는 불가능함으로 영상 처리를 배워서 실제 차도와 비슷한 환경에서 자동주행이 가능하게 보완이 되어야한다.</a:t>
            </a:r>
            <a:endParaRPr lang="ko-KR" altLang="en-US" sz="36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로봇 팔 또한 거리인식후 물체 인식에 따른 조정이 필요하다.</a:t>
            </a:r>
            <a:endParaRPr lang="ko-KR" altLang="en-US" sz="36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" t="668" r="-626" b="9162"/>
          <a:stretch/>
        </p:blipFill>
        <p:spPr>
          <a:xfrm>
            <a:off x="0" y="-38100"/>
            <a:ext cx="12306300" cy="6896100"/>
          </a:xfrm>
          <a:prstGeom prst="rect">
            <a:avLst/>
          </a:prstGeom>
        </p:spPr>
      </p:pic>
      <p:cxnSp>
        <p:nvCxnSpPr>
          <p:cNvPr id="6" name="직선 연결선 5"/>
          <p:cNvCxnSpPr/>
          <p:nvPr/>
        </p:nvCxnSpPr>
        <p:spPr>
          <a:xfrm>
            <a:off x="4396105" y="3769995"/>
            <a:ext cx="339979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482465" y="3054985"/>
            <a:ext cx="3195320" cy="769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endParaRPr lang="ko-KR" altLang="en-US" sz="4400" b="1" dirty="0">
              <a:ln>
                <a:solidFill>
                  <a:schemeClr val="bg1">
                    <a:alpha val="0"/>
                  </a:schemeClr>
                </a:solidFill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76800" y="3824605"/>
            <a:ext cx="2438400" cy="307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MADE IN </a:t>
            </a:r>
            <a:r>
              <a:rPr lang="ko-KR" altLang="en-US" sz="1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공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설</a:t>
            </a:r>
            <a:r>
              <a:rPr lang="en-US" altLang="ko-KR" sz="1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 5</a:t>
            </a:r>
            <a:r>
              <a:rPr lang="ko-KR" altLang="en-US" sz="1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조 준형이네</a:t>
            </a:r>
            <a:endParaRPr lang="ko-KR" altLang="en-US" sz="1400" dirty="0">
              <a:ln>
                <a:solidFill>
                  <a:schemeClr val="bg1">
                    <a:alpha val="0"/>
                  </a:schemeClr>
                </a:solidFill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541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도넛 2"/>
          <p:cNvSpPr/>
          <p:nvPr/>
        </p:nvSpPr>
        <p:spPr>
          <a:xfrm rot="18000000">
            <a:off x="-2174240" y="-2626995"/>
            <a:ext cx="3816985" cy="3816985"/>
          </a:xfrm>
          <a:prstGeom prst="donut">
            <a:avLst>
              <a:gd name="adj" fmla="val 4292"/>
            </a:avLst>
          </a:prstGeom>
          <a:gradFill flip="none"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832610" y="424815"/>
            <a:ext cx="1274445" cy="769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목차</a:t>
            </a:r>
            <a:endParaRPr lang="ko-KR" altLang="en-US" sz="4400" b="1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00A2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7" name="그룹 36"/>
          <p:cNvGrpSpPr/>
          <p:nvPr/>
        </p:nvGrpSpPr>
        <p:grpSpPr>
          <a:xfrm rot="0">
            <a:off x="483870" y="2061210"/>
            <a:ext cx="9371965" cy="3034665"/>
            <a:chOff x="483870" y="2061210"/>
            <a:chExt cx="9371965" cy="3034665"/>
          </a:xfrm>
        </p:grpSpPr>
        <p:sp>
          <p:nvSpPr>
            <p:cNvPr id="2" name="도넛 1"/>
            <p:cNvSpPr/>
            <p:nvPr/>
          </p:nvSpPr>
          <p:spPr>
            <a:xfrm>
              <a:off x="564515" y="2061210"/>
              <a:ext cx="1483360" cy="1487170"/>
            </a:xfrm>
            <a:prstGeom prst="donut">
              <a:avLst>
                <a:gd name="adj" fmla="val 7562"/>
              </a:avLst>
            </a:prstGeom>
            <a:gradFill flip="none" rotWithShape="1">
              <a:gsLst>
                <a:gs pos="0">
                  <a:srgbClr val="C00000"/>
                </a:gs>
                <a:gs pos="100000">
                  <a:srgbClr val="00A1C7"/>
                </a:gs>
              </a:gsLst>
              <a:lin ang="1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595630" y="3696970"/>
              <a:ext cx="1476375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800" b="1" spc="-15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000A2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1) </a:t>
              </a:r>
              <a:r>
                <a:rPr lang="ko-KR" altLang="en-US" sz="2800" b="1" spc="-15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000A2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개요</a:t>
              </a:r>
              <a:endParaRPr lang="ko-KR" altLang="en-US" sz="2800" b="1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83870" y="4265295"/>
              <a:ext cx="2468880" cy="830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000A2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개발 작품 설명</a:t>
              </a:r>
              <a:endPara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000A2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개발 목표</a:t>
              </a:r>
              <a:endPara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000A2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개발 방법 등 포함</a:t>
              </a:r>
              <a:endPara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4911090" y="3720465"/>
              <a:ext cx="1994535" cy="522605"/>
            </a:xfrm>
            <a:prstGeom prst="rect">
              <a:avLst/>
            </a:prstGeom>
            <a:noFill/>
          </p:spPr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algn="ctr" fontAlgn="auto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800" cap="none" spc="-150" dirty="0" smtClean="0" b="1">
                  <a:ln w="9525" cap="flat" cmpd="sng">
                    <a:solidFill>
                      <a:schemeClr val="bg1">
                        <a:alpha val="0"/>
                      </a:schemeClr>
                    </a:solidFill>
                    <a:prstDash val="solid"/>
                  </a:ln>
                  <a:solidFill>
                    <a:srgbClr val="000A29"/>
                  </a:solidFill>
                  <a:latin typeface="Arial" charset="0"/>
                  <a:ea typeface="Arial" charset="0"/>
                </a:rPr>
                <a:t>2) </a:t>
              </a:r>
              <a:r>
                <a:rPr lang="en-US" altLang="ko-KR" sz="2800" cap="none" spc="-150" dirty="0" smtClean="0" b="1">
                  <a:ln w="9525" cap="flat" cmpd="sng">
                    <a:solidFill>
                      <a:schemeClr val="bg1">
                        <a:alpha val="0"/>
                      </a:schemeClr>
                    </a:solidFill>
                    <a:prstDash val="solid"/>
                  </a:ln>
                  <a:solidFill>
                    <a:srgbClr val="000A29"/>
                  </a:solidFill>
                  <a:latin typeface="맑은 고딕" charset="0"/>
                  <a:ea typeface="맑은 고딕" charset="0"/>
                </a:rPr>
                <a:t>개발 과정</a:t>
              </a:r>
              <a:endParaRPr lang="ko-KR" altLang="en-US" sz="28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26" name="직사각형 25"/>
            <p:cNvSpPr>
              <a:spLocks/>
            </p:cNvSpPr>
            <p:nvPr/>
          </p:nvSpPr>
          <p:spPr>
            <a:xfrm>
              <a:off x="2825750" y="4217670"/>
              <a:ext cx="2483485" cy="584835"/>
            </a:xfrm>
            <a:prstGeom prst="rect"/>
            <a:noFill/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285750" indent="-285750" algn="l" fontAlgn="auto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A29"/>
                </a:buClr>
                <a:buFont typeface="Wingdings"/>
                <a:buChar char="l"/>
              </a:pPr>
              <a:r>
                <a:rPr lang="en-US" altLang="ko-KR" sz="1600" cap="none" dirty="0" smtClean="0" b="0">
                  <a:ln w="9525" cap="flat" cmpd="sng">
                    <a:solidFill>
                      <a:schemeClr val="bg1">
                        <a:alpha val="0"/>
                      </a:schemeClr>
                    </a:solidFill>
                    <a:prstDash val="solid"/>
                  </a:ln>
                  <a:solidFill>
                    <a:srgbClr val="000A29"/>
                  </a:solidFill>
                  <a:latin typeface="맑은 고딕" charset="0"/>
                  <a:ea typeface="맑은 고딕" charset="0"/>
                </a:rPr>
                <a:t>라인트레이서 결과</a:t>
              </a:r>
              <a:endParaRPr lang="ko-KR" altLang="en-US" sz="1600" cap="none" dirty="0" smtClean="0" b="0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endParaRPr>
            </a:p>
            <a:p>
              <a:pPr marL="285750" indent="-285750" algn="l" fontAlgn="auto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A29"/>
                </a:buClr>
                <a:buFont typeface="Wingdings"/>
                <a:buChar char="l"/>
              </a:pPr>
              <a:r>
                <a:rPr lang="en-US" altLang="ko-KR" sz="1600" cap="none" dirty="0" smtClean="0" b="0">
                  <a:ln w="9525" cap="flat" cmpd="sng">
                    <a:solidFill>
                      <a:schemeClr val="bg1">
                        <a:alpha val="0"/>
                      </a:schemeClr>
                    </a:solidFill>
                    <a:prstDash val="solid"/>
                  </a:ln>
                  <a:solidFill>
                    <a:srgbClr val="000A29"/>
                  </a:solidFill>
                  <a:latin typeface="맑은 고딕" charset="0"/>
                  <a:ea typeface="맑은 고딕" charset="0"/>
                </a:rPr>
                <a:t>로봇 팔 결과</a:t>
              </a:r>
              <a:endParaRPr lang="ko-KR" altLang="en-US" sz="1600" cap="none" dirty="0" smtClean="0" b="0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29" name="직사각형 28"/>
            <p:cNvSpPr>
              <a:spLocks/>
            </p:cNvSpPr>
            <p:nvPr/>
          </p:nvSpPr>
          <p:spPr>
            <a:xfrm rot="0">
              <a:off x="2249805" y="3696970"/>
              <a:ext cx="2727325" cy="522605"/>
            </a:xfrm>
            <a:prstGeom prst="rect"/>
            <a:noFill/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ctr" fontAlgn="auto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800" cap="none" spc="-150" dirty="0" smtClean="0" b="1">
                  <a:ln w="9525" cap="flat" cmpd="sng">
                    <a:solidFill>
                      <a:schemeClr val="bg1">
                        <a:alpha val="0"/>
                      </a:schemeClr>
                    </a:solidFill>
                    <a:prstDash val="solid"/>
                  </a:ln>
                  <a:solidFill>
                    <a:srgbClr val="000A29"/>
                  </a:solidFill>
                  <a:latin typeface="Arial" charset="0"/>
                  <a:ea typeface="Arial" charset="0"/>
                </a:rPr>
                <a:t>3) </a:t>
              </a:r>
              <a:r>
                <a:rPr lang="en-US" altLang="ko-KR" sz="2800" cap="none" spc="-150" dirty="0" smtClean="0" b="1">
                  <a:ln w="9525" cap="flat" cmpd="sng">
                    <a:solidFill>
                      <a:schemeClr val="bg1">
                        <a:alpha val="0"/>
                      </a:schemeClr>
                    </a:solidFill>
                    <a:prstDash val="solid"/>
                  </a:ln>
                  <a:solidFill>
                    <a:srgbClr val="000A29"/>
                  </a:solidFill>
                  <a:latin typeface="맑은 고딕" charset="0"/>
                  <a:ea typeface="맑은 고딕" charset="0"/>
                </a:rPr>
                <a:t>결과</a:t>
              </a:r>
              <a:endParaRPr lang="ko-KR" altLang="en-US" sz="28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0" name="직사각형 29"/>
            <p:cNvSpPr>
              <a:spLocks/>
            </p:cNvSpPr>
            <p:nvPr/>
          </p:nvSpPr>
          <p:spPr>
            <a:xfrm>
              <a:off x="4928235" y="4125595"/>
              <a:ext cx="2484120" cy="831215"/>
            </a:xfrm>
            <a:prstGeom prst="rect"/>
            <a:noFill/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285750" indent="-285750" algn="l" fontAlgn="auto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A29"/>
                </a:buClr>
                <a:buFont typeface="Wingdings"/>
                <a:buChar char="l"/>
              </a:pPr>
              <a:r>
                <a:rPr lang="en-US" altLang="ko-KR" sz="1600" cap="none" dirty="0" smtClean="0" b="0">
                  <a:ln w="9525" cap="flat" cmpd="sng">
                    <a:solidFill>
                      <a:schemeClr val="bg1">
                        <a:alpha val="0"/>
                      </a:schemeClr>
                    </a:solidFill>
                    <a:prstDash val="solid"/>
                  </a:ln>
                  <a:solidFill>
                    <a:srgbClr val="000A29"/>
                  </a:solidFill>
                  <a:latin typeface="맑은 고딕" charset="0"/>
                  <a:ea typeface="맑은 고딕" charset="0"/>
                </a:rPr>
                <a:t>Rc car 제작</a:t>
              </a:r>
              <a:endParaRPr lang="ko-KR" altLang="en-US" sz="1600" cap="none" dirty="0" smtClean="0" b="0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endParaRPr>
            </a:p>
            <a:p>
              <a:pPr marL="285750" indent="-285750" algn="l" fontAlgn="auto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A29"/>
                </a:buClr>
                <a:buFont typeface="Wingdings"/>
                <a:buChar char="l"/>
              </a:pPr>
              <a:r>
                <a:rPr lang="en-US" altLang="ko-KR" sz="1600" cap="none" dirty="0" smtClean="0" b="0">
                  <a:ln w="9525" cap="flat" cmpd="sng">
                    <a:solidFill>
                      <a:schemeClr val="bg1">
                        <a:alpha val="0"/>
                      </a:schemeClr>
                    </a:solidFill>
                    <a:prstDash val="solid"/>
                  </a:ln>
                  <a:solidFill>
                    <a:srgbClr val="000A29"/>
                  </a:solidFill>
                  <a:latin typeface="맑은 고딕" charset="0"/>
                  <a:ea typeface="맑은 고딕" charset="0"/>
                </a:rPr>
                <a:t>라인트레이서 제작</a:t>
              </a:r>
              <a:endParaRPr lang="ko-KR" altLang="en-US" sz="1600" cap="none" dirty="0" smtClean="0" b="0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endParaRPr>
            </a:p>
            <a:p>
              <a:pPr marL="285750" indent="-285750" algn="l" fontAlgn="auto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A29"/>
                </a:buClr>
                <a:buFont typeface="Wingdings"/>
                <a:buChar char="l"/>
              </a:pPr>
              <a:r>
                <a:rPr lang="en-US" altLang="ko-KR" sz="1600" cap="none" dirty="0" smtClean="0" b="0">
                  <a:ln w="9525" cap="flat" cmpd="sng">
                    <a:solidFill>
                      <a:schemeClr val="bg1">
                        <a:alpha val="0"/>
                      </a:schemeClr>
                    </a:solidFill>
                    <a:prstDash val="solid"/>
                  </a:ln>
                  <a:solidFill>
                    <a:srgbClr val="000A29"/>
                  </a:solidFill>
                  <a:latin typeface="맑은 고딕" charset="0"/>
                  <a:ea typeface="맑은 고딕" charset="0"/>
                </a:rPr>
                <a:t>로봇팔 자동인식 제작</a:t>
              </a:r>
              <a:endParaRPr lang="ko-KR" altLang="en-US" sz="1600" cap="none" dirty="0" smtClean="0" b="0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7144385" y="3696970"/>
              <a:ext cx="2072005" cy="522605"/>
            </a:xfrm>
            <a:prstGeom prst="rect">
              <a:avLst/>
            </a:prstGeom>
            <a:noFill/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0" indent="0" algn="ctr" fontAlgn="auto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800" cap="none" spc="-150" dirty="0" smtClean="0" b="1">
                  <a:ln w="9525" cap="flat" cmpd="sng">
                    <a:solidFill>
                      <a:schemeClr val="bg1">
                        <a:alpha val="0"/>
                      </a:schemeClr>
                    </a:solidFill>
                    <a:prstDash val="solid"/>
                  </a:ln>
                  <a:solidFill>
                    <a:srgbClr val="000A29"/>
                  </a:solidFill>
                  <a:latin typeface="맑은 고딕" charset="0"/>
                  <a:ea typeface="맑은 고딕" charset="0"/>
                </a:rPr>
                <a:t>3) 아쉬운 점</a:t>
              </a:r>
              <a:endParaRPr lang="ko-KR" altLang="en-US" sz="28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4" name="직사각형 33"/>
            <p:cNvSpPr>
              <a:spLocks/>
            </p:cNvSpPr>
            <p:nvPr/>
          </p:nvSpPr>
          <p:spPr>
            <a:xfrm rot="0">
              <a:off x="7372350" y="4254500"/>
              <a:ext cx="2484120" cy="339090"/>
            </a:xfrm>
            <a:prstGeom prst="rect"/>
            <a:noFill/>
          </p:spPr>
          <p:txBody>
            <a:bodyPr wrap="square" lIns="91440" tIns="45720" rIns="91440" bIns="45720" numCol="1" vert="horz" anchor="t">
              <a:spAutoFit/>
            </a:bodyPr>
            <a:lstStyle/>
            <a:p>
              <a:pPr marL="285750" indent="-285750" algn="l" fontAlgn="auto" defTabSz="914400" ea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A29"/>
                </a:buClr>
                <a:buFont typeface="Wingdings"/>
                <a:buChar char="l"/>
              </a:pPr>
              <a:r>
                <a:rPr lang="en-US" altLang="ko-KR" sz="1600" cap="none" dirty="0" smtClean="0" b="0">
                  <a:ln w="9525" cap="flat" cmpd="sng">
                    <a:solidFill>
                      <a:schemeClr val="bg1">
                        <a:alpha val="0"/>
                      </a:schemeClr>
                    </a:solidFill>
                    <a:prstDash val="solid"/>
                  </a:ln>
                  <a:solidFill>
                    <a:srgbClr val="000A29"/>
                  </a:solidFill>
                  <a:latin typeface="맑은 고딕" charset="0"/>
                  <a:ea typeface="맑은 고딕" charset="0"/>
                </a:rPr>
                <a:t>팀원전체의 아쉬운 점</a:t>
              </a:r>
              <a:endParaRPr lang="ko-KR" altLang="en-US" sz="1600" cap="none" dirty="0" smtClean="0" b="0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38" name="도넛 37"/>
          <p:cNvSpPr>
            <a:spLocks/>
          </p:cNvSpPr>
          <p:nvPr/>
        </p:nvSpPr>
        <p:spPr>
          <a:xfrm rot="0">
            <a:off x="7399655" y="2061845"/>
            <a:ext cx="1483995" cy="1487805"/>
          </a:xfrm>
          <a:prstGeom prst="donut">
            <a:avLst>
              <a:gd name="adj" fmla="val 7562"/>
            </a:avLst>
          </a:prstGeom>
          <a:gradFill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9" name="도넛 38"/>
          <p:cNvSpPr>
            <a:spLocks/>
          </p:cNvSpPr>
          <p:nvPr/>
        </p:nvSpPr>
        <p:spPr>
          <a:xfrm rot="0">
            <a:off x="9739630" y="2072005"/>
            <a:ext cx="1483995" cy="1487805"/>
          </a:xfrm>
          <a:prstGeom prst="donut">
            <a:avLst>
              <a:gd name="adj" fmla="val 7562"/>
            </a:avLst>
          </a:prstGeom>
          <a:gradFill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1" name="도넛 40"/>
          <p:cNvSpPr>
            <a:spLocks/>
          </p:cNvSpPr>
          <p:nvPr/>
        </p:nvSpPr>
        <p:spPr>
          <a:xfrm rot="0">
            <a:off x="2858135" y="2072005"/>
            <a:ext cx="1483995" cy="1487805"/>
          </a:xfrm>
          <a:prstGeom prst="donut">
            <a:avLst>
              <a:gd name="adj" fmla="val 7562"/>
            </a:avLst>
          </a:prstGeom>
          <a:gradFill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2" name="도넛 41"/>
          <p:cNvSpPr>
            <a:spLocks/>
          </p:cNvSpPr>
          <p:nvPr/>
        </p:nvSpPr>
        <p:spPr>
          <a:xfrm rot="0">
            <a:off x="5143500" y="2072005"/>
            <a:ext cx="1483995" cy="1487805"/>
          </a:xfrm>
          <a:prstGeom prst="donut">
            <a:avLst>
              <a:gd name="adj" fmla="val 7562"/>
            </a:avLst>
          </a:prstGeom>
          <a:gradFill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3" name="직사각형 42"/>
          <p:cNvSpPr>
            <a:spLocks/>
          </p:cNvSpPr>
          <p:nvPr/>
        </p:nvSpPr>
        <p:spPr>
          <a:xfrm rot="0">
            <a:off x="9732645" y="3721100"/>
            <a:ext cx="1636395" cy="522604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rPr>
              <a:t>4) 보완점</a:t>
            </a:r>
            <a:endParaRPr lang="ko-KR" altLang="en-US" sz="28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rgbClr val="000A2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4" name="직사각형 43"/>
          <p:cNvSpPr>
            <a:spLocks/>
          </p:cNvSpPr>
          <p:nvPr/>
        </p:nvSpPr>
        <p:spPr>
          <a:xfrm>
            <a:off x="9859645" y="4254500"/>
            <a:ext cx="2484120" cy="33845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rgbClr val="000A2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5" name="직사각형 44"/>
          <p:cNvSpPr>
            <a:spLocks/>
          </p:cNvSpPr>
          <p:nvPr/>
        </p:nvSpPr>
        <p:spPr>
          <a:xfrm rot="0">
            <a:off x="9714865" y="4254500"/>
            <a:ext cx="2484120" cy="33845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285750" indent="-28575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A29"/>
              </a:buClr>
              <a:buFont typeface="Wingdings"/>
              <a:buChar char="l"/>
            </a:pPr>
            <a:r>
              <a:rPr lang="en-US" altLang="ko-KR" sz="1600" cap="none" dirty="0" smtClean="0" b="0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rPr>
              <a:t>제작후 보완할 점</a:t>
            </a:r>
            <a:endParaRPr lang="ko-KR" altLang="en-US" sz="1600" cap="none" dirty="0" smtClean="0" b="0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rgbClr val="000A29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556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도넛 5"/>
          <p:cNvSpPr/>
          <p:nvPr/>
        </p:nvSpPr>
        <p:spPr>
          <a:xfrm rot="18000000">
            <a:off x="-2174240" y="-2626995"/>
            <a:ext cx="3816985" cy="3816985"/>
          </a:xfrm>
          <a:prstGeom prst="donut">
            <a:avLst>
              <a:gd name="adj" fmla="val 4292"/>
            </a:avLst>
          </a:prstGeom>
          <a:gradFill flip="none"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838325" y="424815"/>
            <a:ext cx="1263015" cy="76898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rgbClr val="000A29"/>
                </a:solidFill>
                <a:latin typeface="맑은 고딕" charset="0"/>
                <a:ea typeface="맑은 고딕" charset="0"/>
              </a:rPr>
              <a:t>개요</a:t>
            </a:r>
            <a:endParaRPr lang="ko-KR" altLang="en-US" sz="4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rgbClr val="000A2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57505" y="2371725"/>
            <a:ext cx="3399155" cy="145415"/>
          </a:xfrm>
          <a:prstGeom prst="rect">
            <a:avLst/>
          </a:prstGeom>
          <a:gradFill>
            <a:gsLst>
              <a:gs pos="0">
                <a:srgbClr val="C00000"/>
              </a:gs>
              <a:gs pos="100000">
                <a:srgbClr val="00A1C7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357505" y="2516505"/>
            <a:ext cx="3399155" cy="27832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4396105" y="2371725"/>
            <a:ext cx="3399155" cy="3724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몸의 거동이 불편한 </a:t>
            </a:r>
            <a:endParaRPr lang="en-US" altLang="ko-KR" sz="20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사람들을 위해 움직임을 </a:t>
            </a:r>
            <a:endParaRPr lang="en-US" altLang="ko-KR" sz="20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대신해 줄 제어가 간편하고 유용한 임무수행로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봇</a:t>
            </a:r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만들고자 이 제품의 프로젝트를 계획했습니다</a:t>
            </a:r>
            <a:r>
              <a:rPr lang="en-US" altLang="ko-KR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endParaRPr lang="en-US" altLang="ko-KR" sz="20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또한 여러 자동화 기능을 </a:t>
            </a:r>
            <a:endParaRPr lang="en-US" altLang="ko-KR" sz="20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추가하여 산업 현장에서 특정한</a:t>
            </a:r>
            <a:r>
              <a:rPr lang="en-US" altLang="ko-KR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업무수행을 가능하도록 개발한다</a:t>
            </a:r>
            <a:r>
              <a:rPr lang="en-US" altLang="ko-KR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altLang="ko-KR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8426450" y="2371725"/>
            <a:ext cx="3399155" cy="316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RC car: </a:t>
            </a:r>
          </a:p>
          <a:p>
            <a:r>
              <a:rPr lang="ko-KR" altLang="en-US" sz="20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아두이노를</a:t>
            </a:r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통해</a:t>
            </a:r>
            <a:endParaRPr lang="en-US" altLang="ko-KR" sz="20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sz="20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블루투스</a:t>
            </a:r>
            <a:r>
              <a:rPr lang="en-US" altLang="ko-KR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(+app)</a:t>
            </a:r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로 </a:t>
            </a:r>
            <a:r>
              <a:rPr lang="en-US" altLang="ko-KR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</a:t>
            </a:r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모터를 </a:t>
            </a:r>
            <a:endParaRPr lang="en-US" altLang="ko-KR" sz="20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제어한다</a:t>
            </a:r>
            <a:r>
              <a:rPr lang="en-US" altLang="ko-KR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altLang="ko-KR" sz="20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Robot Arm:</a:t>
            </a:r>
          </a:p>
          <a:p>
            <a:r>
              <a:rPr lang="ko-KR" altLang="en-US" sz="20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아두이노를</a:t>
            </a:r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통해</a:t>
            </a:r>
            <a:endParaRPr lang="en-US" altLang="ko-KR" sz="20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sz="20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블루투스로</a:t>
            </a:r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20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서보모터를</a:t>
            </a:r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제어</a:t>
            </a:r>
            <a:endParaRPr lang="en-US" altLang="ko-KR" sz="20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하여 로봇의 움직임을 </a:t>
            </a:r>
            <a:endParaRPr lang="en-US" altLang="ko-KR" sz="20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구연한다</a:t>
            </a:r>
            <a:r>
              <a:rPr lang="en-US" altLang="ko-KR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56210" y="5261610"/>
            <a:ext cx="3801110" cy="646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Robot arm RC car</a:t>
            </a:r>
            <a:endParaRPr lang="ko-KR" altLang="en-US" sz="4400" b="1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00A2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024890" y="1549400"/>
            <a:ext cx="2063115" cy="646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 작품</a:t>
            </a:r>
            <a:endParaRPr lang="ko-KR" altLang="en-US" sz="3600" b="1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00A2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064125" y="1549400"/>
            <a:ext cx="2063115" cy="646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 목표</a:t>
            </a:r>
            <a:endParaRPr lang="ko-KR" altLang="en-US" sz="3600" b="1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00A2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9093835" y="1549400"/>
            <a:ext cx="2063115" cy="646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A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개발 방법</a:t>
            </a:r>
            <a:endParaRPr lang="ko-KR" altLang="en-US" sz="3600" b="1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00A2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97" r="18871"/>
          <a:stretch/>
        </p:blipFill>
        <p:spPr bwMode="auto">
          <a:xfrm>
            <a:off x="357505" y="2490470"/>
            <a:ext cx="3399155" cy="28092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0291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도넛 5"/>
          <p:cNvSpPr/>
          <p:nvPr/>
        </p:nvSpPr>
        <p:spPr>
          <a:xfrm rot="18000000">
            <a:off x="-2174240" y="-2626995"/>
            <a:ext cx="3816985" cy="3816985"/>
          </a:xfrm>
          <a:prstGeom prst="donut">
            <a:avLst>
              <a:gd name="adj" fmla="val 4292"/>
            </a:avLst>
          </a:prstGeom>
          <a:gradFill flip="none"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218565" y="424815"/>
            <a:ext cx="1263015" cy="76898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tx1"/>
                </a:solidFill>
                <a:latin typeface="Arial" charset="0"/>
                <a:ea typeface="Arial" charset="0"/>
              </a:rPr>
              <a:t>결과</a:t>
            </a:r>
            <a:endParaRPr lang="ko-KR" altLang="en-US" sz="4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22" name="직사각형 21"/>
          <p:cNvSpPr>
            <a:spLocks/>
          </p:cNvSpPr>
          <p:nvPr/>
        </p:nvSpPr>
        <p:spPr>
          <a:xfrm rot="0">
            <a:off x="1333500" y="5405755"/>
            <a:ext cx="2815590" cy="64579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라인 트레이싱</a:t>
            </a:r>
            <a:endParaRPr lang="ko-KR" altLang="en-US" sz="36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3" name="직사각형 22"/>
          <p:cNvSpPr>
            <a:spLocks/>
          </p:cNvSpPr>
          <p:nvPr/>
        </p:nvSpPr>
        <p:spPr>
          <a:xfrm rot="0">
            <a:off x="8025130" y="5405755"/>
            <a:ext cx="1605915" cy="64579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로봇 팔</a:t>
            </a:r>
            <a:endParaRPr lang="ko-KR" altLang="en-US" sz="36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24" name="라인트레이싱">
            <a:hlinkClick r:id="rId15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64490" y="1842770"/>
            <a:ext cx="4763135" cy="3172460"/>
          </a:xfrm>
          <a:prstGeom prst="rect"/>
          <a:noFill/>
        </p:spPr>
      </p:pic>
      <p:pic>
        <p:nvPicPr>
          <p:cNvPr id="25" name="라인트레이서">
            <a:hlinkClick r:id="rId16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459220" y="2010410"/>
            <a:ext cx="4763135" cy="2936240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2090946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>
                  <p:stCondLst>
                    <p:cond delay="0"/>
                  </p:stCondLst>
                </p:cTn>
                <p:tgtEl>
                  <p:spTgt spid="24"/>
                </p:tgtEl>
              </p:cMediaNode>
            </p:video>
            <p:video>
              <p:cMediaNode vol="80000">
                <p:cTn>
                  <p:stCondLst>
                    <p:cond delay="0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도넛 5"/>
          <p:cNvSpPr>
            <a:spLocks/>
          </p:cNvSpPr>
          <p:nvPr/>
        </p:nvSpPr>
        <p:spPr>
          <a:xfrm rot="18000000">
            <a:off x="-2174240" y="-2626995"/>
            <a:ext cx="3818255" cy="3818255"/>
          </a:xfrm>
          <a:prstGeom prst="donut">
            <a:avLst>
              <a:gd name="adj" fmla="val 4292"/>
            </a:avLst>
          </a:prstGeom>
          <a:gradFill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9" name="직사각형 18"/>
          <p:cNvSpPr>
            <a:spLocks/>
          </p:cNvSpPr>
          <p:nvPr/>
        </p:nvSpPr>
        <p:spPr>
          <a:xfrm rot="0">
            <a:off x="1218565" y="424815"/>
            <a:ext cx="1993265" cy="64579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개발 과정</a:t>
            </a:r>
            <a:endParaRPr lang="ko-KR" altLang="en-US" sz="36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3" name="직사각형 22"/>
          <p:cNvSpPr>
            <a:spLocks/>
          </p:cNvSpPr>
          <p:nvPr/>
        </p:nvSpPr>
        <p:spPr>
          <a:xfrm rot="0">
            <a:off x="5293360" y="1576705"/>
            <a:ext cx="4434205" cy="488823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차체 제작및 로봇 팔 제작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1. 아크릴 판을 이용해서 본체를 제작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2. 네개의 서브모터를 관절 마다 설치하여 움직임이 원할하게 함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3. 4개의 DC모터로 RC Car 바퀴 운행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4.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Motor driver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를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사용하여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좌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바퀴와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우측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바퀴의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속도를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다르게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하여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RC car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의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방향을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 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조절한다</a:t>
            </a:r>
            <a:r>
              <a:rPr lang="en-US" altLang="ko-KR" sz="2400" cap="none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latin typeface="Arial" charset="0"/>
                <a:ea typeface="Arial" charset="0"/>
              </a:rPr>
              <a:t>.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4. 블루 투스 모듈을 이용하여 무선 조종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68655" y="1411605"/>
            <a:ext cx="4298315" cy="431800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도넛 5"/>
          <p:cNvSpPr>
            <a:spLocks/>
          </p:cNvSpPr>
          <p:nvPr/>
        </p:nvSpPr>
        <p:spPr>
          <a:xfrm rot="18000000">
            <a:off x="-2174240" y="-2626995"/>
            <a:ext cx="3818255" cy="3818255"/>
          </a:xfrm>
          <a:prstGeom prst="donut">
            <a:avLst>
              <a:gd name="adj" fmla="val 4292"/>
            </a:avLst>
          </a:prstGeom>
          <a:gradFill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9" name="직사각형 18"/>
          <p:cNvSpPr>
            <a:spLocks/>
          </p:cNvSpPr>
          <p:nvPr/>
        </p:nvSpPr>
        <p:spPr>
          <a:xfrm rot="0">
            <a:off x="1218565" y="424815"/>
            <a:ext cx="1993265" cy="64579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개발 과정</a:t>
            </a:r>
            <a:endParaRPr lang="ko-KR" altLang="en-US" sz="36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3" name="직사각형 22"/>
          <p:cNvSpPr>
            <a:spLocks/>
          </p:cNvSpPr>
          <p:nvPr/>
        </p:nvSpPr>
        <p:spPr>
          <a:xfrm>
            <a:off x="5293360" y="1576705"/>
            <a:ext cx="4434840" cy="230568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자동화(라인트레이서)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1. 각각 여섯개의 수광부와 발광부를 이용한 적외선 센서 제작 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2. RC car의 자동 주행을 위해 빛의 감지 정도에 따라 라인을 따라가기위해 적외선 센서 장착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28295" y="1247140"/>
            <a:ext cx="4720590" cy="2305685"/>
          </a:xfrm>
          <a:prstGeom prst="rect"/>
          <a:noFill/>
        </p:spPr>
      </p:pic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07645" y="3687445"/>
            <a:ext cx="4868545" cy="2997200"/>
          </a:xfrm>
          <a:prstGeom prst="rect"/>
          <a:noFill/>
        </p:spPr>
      </p:pic>
      <p:sp>
        <p:nvSpPr>
          <p:cNvPr id="27" name="직사각형 26"/>
          <p:cNvSpPr>
            <a:spLocks/>
          </p:cNvSpPr>
          <p:nvPr/>
        </p:nvSpPr>
        <p:spPr>
          <a:xfrm rot="0">
            <a:off x="5306695" y="4041140"/>
            <a:ext cx="4434205" cy="119888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라인트레이싱 코드 삽입 후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수십번의 시행 착오를 겪으면서 코드 최적화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도넛 5"/>
          <p:cNvSpPr>
            <a:spLocks/>
          </p:cNvSpPr>
          <p:nvPr/>
        </p:nvSpPr>
        <p:spPr>
          <a:xfrm rot="18000000">
            <a:off x="-2174240" y="-2626995"/>
            <a:ext cx="3818255" cy="3818255"/>
          </a:xfrm>
          <a:prstGeom prst="donut">
            <a:avLst>
              <a:gd name="adj" fmla="val 4292"/>
            </a:avLst>
          </a:prstGeom>
          <a:gradFill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9" name="직사각형 18"/>
          <p:cNvSpPr>
            <a:spLocks/>
          </p:cNvSpPr>
          <p:nvPr/>
        </p:nvSpPr>
        <p:spPr>
          <a:xfrm rot="0">
            <a:off x="1218565" y="424815"/>
            <a:ext cx="1993265" cy="64579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개발 과정</a:t>
            </a:r>
            <a:endParaRPr lang="ko-KR" altLang="en-US" sz="36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3" name="직사각형 22"/>
          <p:cNvSpPr>
            <a:spLocks/>
          </p:cNvSpPr>
          <p:nvPr/>
        </p:nvSpPr>
        <p:spPr>
          <a:xfrm>
            <a:off x="5293360" y="1576705"/>
            <a:ext cx="4434840" cy="451929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자동화(로봇팔)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로봇팔의 자동화를 위해 초음파 센서를 장착하여  장애물과의 거리를 측정 일정거리가 되면 멈춘후 장애물에 맞게 로봇팔의 각도를 조정후 집게 설정하였다.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초기 설정은 장애물과의 거리를 인식후 바로 치우는것이었으나 문제점을 깨닫고 인식거리를 늘린후 로봇팔을 움직인후 차체를 움직여서 집는 방식으로 바꾸었다.(10cm&gt;20cm)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28" name="그림 27" descr="C:/Users/ë°ì¤í/AppData/Roaming/PolarisOffice/ETemp/8108_18351632/fImage2085116541.jpe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54710" y="1383665"/>
            <a:ext cx="3753485" cy="375348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도넛 5"/>
          <p:cNvSpPr>
            <a:spLocks/>
          </p:cNvSpPr>
          <p:nvPr/>
        </p:nvSpPr>
        <p:spPr>
          <a:xfrm rot="18000000">
            <a:off x="-2174240" y="-2626995"/>
            <a:ext cx="3818890" cy="3818890"/>
          </a:xfrm>
          <a:prstGeom prst="donut">
            <a:avLst>
              <a:gd name="adj" fmla="val 4292"/>
            </a:avLst>
          </a:prstGeom>
          <a:gradFill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9" name="직사각형 18"/>
          <p:cNvSpPr>
            <a:spLocks/>
          </p:cNvSpPr>
          <p:nvPr/>
        </p:nvSpPr>
        <p:spPr>
          <a:xfrm rot="0">
            <a:off x="1218565" y="424815"/>
            <a:ext cx="1993900" cy="646430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개발 과정</a:t>
            </a:r>
            <a:endParaRPr lang="ko-KR" altLang="en-US" sz="36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3" name="직사각형 22"/>
          <p:cNvSpPr>
            <a:spLocks/>
          </p:cNvSpPr>
          <p:nvPr/>
        </p:nvSpPr>
        <p:spPr>
          <a:xfrm rot="0">
            <a:off x="5219700" y="1298575"/>
            <a:ext cx="4470400" cy="46101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24" name="그림 23" descr="C:/Users/ë°ì¤í/AppData/Roaming/PolarisOffice/ETemp/8108_18351632/fImage166762368467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50240" y="1295400"/>
            <a:ext cx="5351145" cy="4648835"/>
          </a:xfrm>
          <a:prstGeom prst="rect"/>
          <a:noFill/>
        </p:spPr>
      </p:pic>
      <p:sp>
        <p:nvSpPr>
          <p:cNvPr id="25" name="직사각형 24"/>
          <p:cNvSpPr>
            <a:spLocks/>
          </p:cNvSpPr>
          <p:nvPr/>
        </p:nvSpPr>
        <p:spPr>
          <a:xfrm rot="0">
            <a:off x="5995670" y="1576705"/>
            <a:ext cx="4434840" cy="119888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초기 계획 수립 과정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Rc Car에 </a:t>
            </a: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도넛 5"/>
          <p:cNvSpPr>
            <a:spLocks/>
          </p:cNvSpPr>
          <p:nvPr/>
        </p:nvSpPr>
        <p:spPr>
          <a:xfrm rot="18000000">
            <a:off x="-2174240" y="-2626995"/>
            <a:ext cx="3817620" cy="3817620"/>
          </a:xfrm>
          <a:prstGeom prst="donut">
            <a:avLst>
              <a:gd name="adj" fmla="val 4292"/>
            </a:avLst>
          </a:prstGeom>
          <a:gradFill rotWithShape="1">
            <a:gsLst>
              <a:gs pos="0">
                <a:srgbClr val="C00000"/>
              </a:gs>
              <a:gs pos="100000">
                <a:srgbClr val="00A1C7"/>
              </a:gs>
            </a:gsLst>
            <a:lin ang="1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9" name="직사각형 18"/>
          <p:cNvSpPr>
            <a:spLocks/>
          </p:cNvSpPr>
          <p:nvPr/>
        </p:nvSpPr>
        <p:spPr>
          <a:xfrm rot="0">
            <a:off x="1218565" y="424815"/>
            <a:ext cx="1986915" cy="645795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아쉬운 점</a:t>
            </a:r>
            <a:endParaRPr lang="ko-KR" altLang="en-US" sz="36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3" name="직사각형 22"/>
          <p:cNvSpPr>
            <a:spLocks/>
          </p:cNvSpPr>
          <p:nvPr/>
        </p:nvSpPr>
        <p:spPr>
          <a:xfrm>
            <a:off x="1372235" y="1576705"/>
            <a:ext cx="8355965" cy="316547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김대희:LED 또는 부저를 달아서 좀 더 작동을 화려하게 하고 싶었는데 아두이노 의 입출력 핀을 다 써서 그렇지 못 했던 점이 아쉽다.</a:t>
            </a:r>
            <a:endParaRPr lang="ko-KR" altLang="en-US" sz="20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이상은:역할 분담에 있어서 아쉬움이 남았다. 더 많이 제작에 참여하면서 배우고싶었는데 아쉬웠다.</a:t>
            </a:r>
            <a:endParaRPr lang="ko-KR" altLang="en-US" sz="20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박종환:직선에서만  장애물 인식하는면이 아쉬웠다.  곡선에서의  장애물인식을  가능케 했으면 더 좋았을 것이다.</a:t>
            </a:r>
            <a:endParaRPr lang="ko-KR" altLang="en-US" sz="20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양영진:자동주행시 커브길에서의 장애물인식 문제가 아쉬웠다 . 시간이 더 있었더라면 초음파센서를 다각도로 달았을 것이다.</a:t>
            </a:r>
            <a:endParaRPr lang="ko-KR" altLang="en-US" sz="20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spc="-150" dirty="0" smtClean="0" b="1">
                <a:ln w="9525" cap="flat" cmpd="sng">
                  <a:solidFill>
                    <a:schemeClr val="bg1">
                      <a:alpha val="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박준형: 로봇팔의 움직임에서 수동조종할때 매끄럽게 움직이지 못했던 면이 아쉬웠다. </a:t>
            </a:r>
            <a:endParaRPr lang="ko-KR" altLang="en-US" sz="2000" cap="none" dirty="0" smtClean="0" b="1">
              <a:ln w="9525" cap="flat" cmpd="sng">
                <a:solidFill>
                  <a:schemeClr val="bg1">
                    <a:alpha val="0"/>
                  </a:schemeClr>
                </a:solidFill>
                <a:prstDash val="solid"/>
              </a:ln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AppVersion>12.000</AppVersion>
  <Characters>0</Characters>
  <CharactersWithSpaces>0</CharactersWithSpaces>
  <DocSecurity>0</DocSecurity>
  <HyperlinksChanged>false</HyperlinksChanged>
  <Lines>0</Lines>
  <LinksUpToDate>false</LinksUpToDate>
  <Pages>11</Pages>
  <Paragraphs>131</Paragraphs>
  <Words>430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준형 박</dc:creator>
  <cp:lastModifiedBy>준형 박</cp:lastModifiedBy>
  <dc:title>PowerPoint 프레젠테이션</dc:title>
  <dcterms:modified xsi:type="dcterms:W3CDTF">2016-10-12T14:21:59Z</dcterms:modified>
</cp:coreProperties>
</file>

<file path=docProps/thumbnail.jpeg>
</file>